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wmf" ContentType="image/x-wmf"/>
  <Override PartName="/ppt/media/image1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8.jpeg" ContentType="image/jpeg"/>
  <Override PartName="/ppt/media/image11.png" ContentType="image/png"/>
  <Override PartName="/ppt/media/image19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6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589120" y="975240"/>
            <a:ext cx="89150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2589120" y="975240"/>
            <a:ext cx="89150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6071760" y="4353840"/>
            <a:ext cx="1949400" cy="155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2589120" y="975240"/>
            <a:ext cx="89150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258912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15555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157160" y="516708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8912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7157160" y="4354200"/>
            <a:ext cx="43502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89120" y="5167080"/>
            <a:ext cx="8915040" cy="7419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PlaceHolder 30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C783EE8-945F-4C9F-A3C8-4CC93C16C14E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CustomShape 30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FF5E1AC-ABBE-4970-B62B-187406B7D540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PlaceHolder 26"/>
          <p:cNvSpPr>
            <a:spLocks noGrp="1"/>
          </p:cNvSpPr>
          <p:nvPr>
            <p:ph type="title"/>
          </p:nvPr>
        </p:nvSpPr>
        <p:spPr>
          <a:xfrm>
            <a:off x="2589120" y="609480"/>
            <a:ext cx="8915040" cy="3116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6" name="PlaceHolder 27"/>
          <p:cNvSpPr>
            <a:spLocks noGrp="1"/>
          </p:cNvSpPr>
          <p:nvPr>
            <p:ph type="body"/>
          </p:nvPr>
        </p:nvSpPr>
        <p:spPr>
          <a:xfrm>
            <a:off x="2589120" y="4354200"/>
            <a:ext cx="8915040" cy="155556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CustomShape 30"/>
          <p:cNvSpPr/>
          <p:nvPr/>
        </p:nvSpPr>
        <p:spPr>
          <a:xfrm flipV="1">
            <a:off x="-4320" y="31780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31"/>
          <p:cNvSpPr>
            <a:spLocks noGrp="1"/>
          </p:cNvSpPr>
          <p:nvPr>
            <p:ph type="sldNum"/>
          </p:nvPr>
        </p:nvSpPr>
        <p:spPr>
          <a:xfrm>
            <a:off x="531720" y="324396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23E2E1B-315E-45B9-AB1D-F69D7E3995BB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Wireless Power Transmission via Strongly Coupled Magnetic Resonance (SCMR) for Embedded Systems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Robert St. Denis &amp; Waqas Haque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EEC284 Project Presentation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 Model: Optimal Resonance Frequency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24" name="Content Placeholder 3" descr=""/>
          <p:cNvPicPr/>
          <p:nvPr/>
        </p:nvPicPr>
        <p:blipFill>
          <a:blip r:embed="rId1"/>
          <a:stretch/>
        </p:blipFill>
        <p:spPr>
          <a:xfrm>
            <a:off x="4579200" y="2133720"/>
            <a:ext cx="4934880" cy="37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MATLAB Model: Calculating Resonance Frequencies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350320" y="244116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Inductance, 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5350320" y="306972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Capacitance,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7403400" y="276804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Resonant Frequency, f</a:t>
            </a:r>
            <a:r>
              <a:rPr b="0" lang="en-US" sz="10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5350320" y="403200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Ohmic Resistance, R</a:t>
            </a:r>
            <a:r>
              <a:rPr b="0" lang="en-US" sz="10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2572560" y="2563560"/>
            <a:ext cx="2116080" cy="85212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marL="171360" indent="-17100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 sectional radius of wire,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Radius of coil,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Number of turns, 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Pitch, 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6627240" y="2662920"/>
            <a:ext cx="775800" cy="326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8"/>
          <p:cNvSpPr/>
          <p:nvPr/>
        </p:nvSpPr>
        <p:spPr>
          <a:xfrm flipV="1">
            <a:off x="6627240" y="2989080"/>
            <a:ext cx="775800" cy="301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9"/>
          <p:cNvSpPr/>
          <p:nvPr/>
        </p:nvSpPr>
        <p:spPr>
          <a:xfrm>
            <a:off x="5350320" y="466092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Radiation Resistance, R</a:t>
            </a:r>
            <a:r>
              <a:rPr b="0" lang="en-US" sz="10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 flipV="1">
            <a:off x="4689000" y="2662920"/>
            <a:ext cx="660960" cy="326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1"/>
          <p:cNvSpPr/>
          <p:nvPr/>
        </p:nvSpPr>
        <p:spPr>
          <a:xfrm>
            <a:off x="4689000" y="2989800"/>
            <a:ext cx="660960" cy="301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4689000" y="2989800"/>
            <a:ext cx="660960" cy="12636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3"/>
          <p:cNvSpPr/>
          <p:nvPr/>
        </p:nvSpPr>
        <p:spPr>
          <a:xfrm>
            <a:off x="4689000" y="2989800"/>
            <a:ext cx="660960" cy="18925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4"/>
          <p:cNvSpPr/>
          <p:nvPr/>
        </p:nvSpPr>
        <p:spPr>
          <a:xfrm>
            <a:off x="7403400" y="432468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Loss (Impedance), 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 flipH="1">
            <a:off x="5349600" y="2989800"/>
            <a:ext cx="3329640" cy="1263600"/>
          </a:xfrm>
          <a:prstGeom prst="bentConnector5">
            <a:avLst>
              <a:gd name="adj1" fmla="val -6865"/>
              <a:gd name="adj2" fmla="val 50000"/>
              <a:gd name="adj3" fmla="val 109916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6"/>
          <p:cNvSpPr/>
          <p:nvPr/>
        </p:nvSpPr>
        <p:spPr>
          <a:xfrm>
            <a:off x="6627240" y="4253760"/>
            <a:ext cx="775800" cy="292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7"/>
          <p:cNvSpPr/>
          <p:nvPr/>
        </p:nvSpPr>
        <p:spPr>
          <a:xfrm flipV="1">
            <a:off x="6627240" y="4545720"/>
            <a:ext cx="775800" cy="335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8"/>
          <p:cNvSpPr/>
          <p:nvPr/>
        </p:nvSpPr>
        <p:spPr>
          <a:xfrm>
            <a:off x="9168840" y="3564000"/>
            <a:ext cx="1276560" cy="443160"/>
          </a:xfrm>
          <a:prstGeom prst="flowChartProcess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Quality Factor, 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>
            <a:off x="8680320" y="2989800"/>
            <a:ext cx="488160" cy="7956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0"/>
          <p:cNvSpPr/>
          <p:nvPr/>
        </p:nvSpPr>
        <p:spPr>
          <a:xfrm flipV="1">
            <a:off x="8680320" y="3786120"/>
            <a:ext cx="488160" cy="760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9d2d0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Results: Copper Tube (r</a:t>
            </a:r>
            <a:r>
              <a:rPr b="0" lang="en-US" sz="3600" spc="-1" strike="noStrike" baseline="-2500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=2.59mm)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589120" y="2133720"/>
            <a:ext cx="411588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Cross-sectional radius = 2.59470 mm (4 AWG)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radius        = 1.90500 cm (0.750000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diameter   = 3.81000 cm (1.500001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                    = 0.80000 cm (0.314961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                          = 5.25 turns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Length of wire/tube    = 62.840 cm (2.061670 ft)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~~~~~~~~~~~~~~~~~~~~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f0                     = 74.534254 MHz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wavelength   = 4.022312 m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L                      = 1.367826 uH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C                     = 3.333478 pF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External Capacitor          = N/A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Q                     = 8025.117251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 (Loss)                 = 29177.924374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Radiation Resistance      = 0.036998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Ohmic Resistance           = 0.042823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Measured Resonant Frequency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≃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16MHz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6971040" y="2133720"/>
            <a:ext cx="4966920" cy="279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Results: Solid Copper Wire (r</a:t>
            </a:r>
            <a:r>
              <a:rPr b="0" lang="en-US" sz="3600" spc="-1" strike="noStrike" baseline="-2500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=2.59mm)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2589120" y="2133720"/>
            <a:ext cx="449712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Cross-sectional radius = 2.59470 mm (4 AWG)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radius                  = 1.90500 cm (0.750000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diameter            = 3.81000 cm (1.500001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                             = 0.80000 cm (0.314961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                                   = 5.25 turns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Length of wire/tube   = 62.840 cm (2.061670 ft)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~~~~~~~~~~~~~~~~~~~~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f0                 = 74.534254 MHz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wavelength   = 4.022312 m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L                  = 1.367826 uH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C                 = 3.333478 pF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External Capacitor     = N/A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Q                = 8025.117251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 (Loss)            = 29177.924374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Radiation Resistance = 0.036998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Ohmic Resistance      = 0.042823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Measured Resonance Frequency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≃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 14MHz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50" name="Picture 4" descr=""/>
          <p:cNvPicPr/>
          <p:nvPr/>
        </p:nvPicPr>
        <p:blipFill>
          <a:blip r:embed="rId1"/>
          <a:stretch/>
        </p:blipFill>
        <p:spPr>
          <a:xfrm>
            <a:off x="7364880" y="2133720"/>
            <a:ext cx="4537800" cy="255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Results: Solid Copper Wire (r</a:t>
            </a:r>
            <a:r>
              <a:rPr b="0" lang="en-US" sz="3600" spc="-1" strike="noStrike" baseline="-2500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=0.31mm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2589120" y="2133720"/>
            <a:ext cx="393840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Cross-sectional radius = 0.32190 mm (22 AWG)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radius            = 10.00000 cm (3.937010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diameter          = 20.00000 cm (7.874020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                  = 0.06519 cm (0.025663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                      = 10.00 turns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Length of wire/tube    = 628.319 cm (20.614126 ft)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~~~~~~~~~~~~~~~~~~~~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f0           = 1.769517 MHz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wavelength   = 169.424724 m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L            = 73.112664 uH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C            = 110.646574 pF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External Capacitor   = N/A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Q            = 1528.602081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 (Loss) = 3636.723367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Radiation Resistance = 0.000002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Ohmic Resistance = 0.531779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Measured Resonant Frequency = 1.71 MHz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53" name="Picture 3" descr=""/>
          <p:cNvPicPr/>
          <p:nvPr/>
        </p:nvPicPr>
        <p:blipFill>
          <a:blip r:embed="rId1"/>
          <a:stretch/>
        </p:blipFill>
        <p:spPr>
          <a:xfrm>
            <a:off x="6835320" y="2133720"/>
            <a:ext cx="5102280" cy="286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Results: Solid Copper Wire (r</a:t>
            </a:r>
            <a:r>
              <a:rPr b="0" lang="en-US" sz="3600" spc="-1" strike="noStrike" baseline="-2500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=0.57mm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2589120" y="2133720"/>
            <a:ext cx="360792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Cross-sectional radius = 0.57477 mm (17 AWG)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radius       = 4.12750 cm (1.625001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 diameter = 8.25500 cm (3.250002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                   = 0.12070 cm (0.047520 in)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                      = 7.00 turns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Length of wire/tube    = 181.537 cm (5.955936 ft)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~~~~~~~~~~~~~~~~~~~~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f0           = 9.997383 MHz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wavelength   = 29.987848 m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L            = 11.064472 uH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C            = 22.905348 pF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External Capacitor     = N/A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Q            = 3397.202663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 (Loss) = 9245.166713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Radiation Resistance = 0.000052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Ohmic Resistance = 0.204533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Measured Resonance Frequency = 10.2MHz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25Vpp input – 6Vpp output at 2mA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6578640" y="2133720"/>
            <a:ext cx="5181120" cy="29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Challenges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Copper tubes used initially. Mathematical model would not comply with experimental results. Solid copper wires used instead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Optimal geometry hard to construct. Non-optimal design adopted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Resonant frequencies extremely sensitive to variations in coil geometry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High power input circuit for source coil. Desired currents in the range of 1A-3A. High power devices are expensive. Our attempt at constructing simple high frequency, high power input circuits was unsuccessful. Shortage of time. Function generators used instead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Challenges Cont’d: Effects of Humidity[3]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60" name="Content Placeholder 3" descr=""/>
          <p:cNvPicPr/>
          <p:nvPr/>
        </p:nvPicPr>
        <p:blipFill>
          <a:blip r:embed="rId1"/>
          <a:stretch/>
        </p:blipFill>
        <p:spPr>
          <a:xfrm>
            <a:off x="2589120" y="2549880"/>
            <a:ext cx="8915040" cy="294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Conclusion and 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MATLAB model gives a very good estimate (&lt;10% error) of the resonant frequency for a given coil for wireless power transfer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demo shows power transfer at resonant frequencies for distances up to 10 centimeters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Larger distances possible with high power input (high current) for source coil. Colpit oscillators can be used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Precise coil design for accurate and consistent output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Resonant frequency matching  and impedance matching with r = 9.52r</a:t>
            </a:r>
            <a:r>
              <a:rPr b="0" lang="en-US" sz="18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for higher efficiency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Wi-Fi power, analogous to Wireless internet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WiTricity and their products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Wireless cell phone charger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Electric vehicle battery charger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Acknowledgments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Michael Sitclaru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his design suggestions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Soheil Ghiasi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allowing us the opportunity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Leo Liu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for allowing us to use his equipment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Raj Amirtharajah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encouragement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 &amp;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2593080" y="161280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Mobile devices become static during battery charging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wires to power basic appliances works, but we can do better: No physical contact between source and load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Applications in Wearable and Implantable Devices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9" name="Picture 3" descr=""/>
          <p:cNvPicPr/>
          <p:nvPr/>
        </p:nvPicPr>
        <p:blipFill>
          <a:blip r:embed="rId1"/>
          <a:stretch/>
        </p:blipFill>
        <p:spPr>
          <a:xfrm>
            <a:off x="4077000" y="3463560"/>
            <a:ext cx="3961800" cy="23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References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[1] A. Kurs, A. Karalis, R. Moffatt, J. D. Joannopoulos, P. Fisher, and M. Soljacic, “Wireless Energy Transfer via Strongly Coupled Magnetic Resonances,” Science 317, 83 (2007)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[2] Jalali Mazlouman, S.; Mahanfar, A.; Kaminska, B., "Mid-range wireless energy transfer using inductive resonance for wireless sensors," </a:t>
            </a:r>
            <a:r>
              <a:rPr b="0" i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Computer Design, 2009. ICCD 2009. IEEE International Conference on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, vol., no., pp.517,522, 4-7 Oct. 2009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[3] Jonah, Olutola, "Optimization of Wireless Power Transfer via Magnetic Resonance in Different Media" (2013). </a:t>
            </a:r>
            <a:r>
              <a:rPr b="0" i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FIU Electronic Theses and Dissertations.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Paper 876.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[4] R. Lundin  "A Handbook formula for the inductance of a single-layer circular coil",  </a:t>
            </a:r>
            <a:r>
              <a:rPr b="0" i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Proc. IEEE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  vol. 73,  no. 9,  pp.1428 -1429 1985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2589120" y="609480"/>
            <a:ext cx="8915040" cy="3116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 for Listening…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2593080" y="3291120"/>
            <a:ext cx="8911440" cy="12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Questions?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 Coils used: source coil (L1), TX resonating coil (L2), RX resonating coil (L3) and load coil (L4)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L1 is provided AC power at the resonating frequency of L2 and L3.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L2 and L3 capacitance and inductance is modelled to resonate at the same operating frequency. 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Mutual inductance between L1 and L2 causes L2 to resonate and create a large magnetic field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Mutual inductance between L3 and L4 to drive the load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placing L3 within the magnetic field, a resonant circuit is created and power is transferred to L3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4" name="Picture 4" descr=""/>
          <p:cNvPicPr/>
          <p:nvPr/>
        </p:nvPicPr>
        <p:blipFill>
          <a:blip r:embed="rId1"/>
          <a:stretch/>
        </p:blipFill>
        <p:spPr>
          <a:xfrm>
            <a:off x="3728880" y="3681360"/>
            <a:ext cx="5419440" cy="23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Previous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work is based on the research done by a group from MIT [1]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They were able to transfer 60 watts with an efficiency of approximately 40% at a distance of about 2m. High power input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They used large coils with a radius of 30cm and 5 turns each with a wire cross section of 3mm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goal is to scale the design for low power embedded systems devices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 Model: Calculating Resonance Frequencies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Known parameters of a coil: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Cross sectional radius of wire, r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Radius of coil, r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Number of turns, N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Pitch, s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be calculated: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Capacitance, C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Inductance, 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Resonant Frequency, f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Loss (Impedance), Г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Quality factor, Q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9" name="Picture 3" descr=""/>
          <p:cNvPicPr/>
          <p:nvPr/>
        </p:nvPicPr>
        <p:blipFill>
          <a:blip r:embed="rId1"/>
          <a:stretch/>
        </p:blipFill>
        <p:spPr>
          <a:xfrm>
            <a:off x="7923240" y="2133720"/>
            <a:ext cx="2695320" cy="177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0" name="Picture 4" descr=""/>
          <p:cNvPicPr/>
          <p:nvPr/>
        </p:nvPicPr>
        <p:blipFill>
          <a:blip r:embed="rId2"/>
          <a:stretch/>
        </p:blipFill>
        <p:spPr>
          <a:xfrm>
            <a:off x="8643600" y="4224240"/>
            <a:ext cx="1254600" cy="136728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9290160" y="4564440"/>
            <a:ext cx="456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</a:t>
            </a:r>
            <a:r>
              <a:rPr b="0" lang="en-US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409600" y="5603400"/>
            <a:ext cx="2217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Wire Cross Section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 Model: Calculating Resonance Frequencies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Inductance, L: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where µ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is permeability of free space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Capacitance, C: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where ε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is permittivity of free space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Resonant Frequency, f</a:t>
            </a:r>
            <a:r>
              <a:rPr b="0" lang="en-US" sz="18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 Model: Calculating Resonance Frequencies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259308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Loss (Impedance), Г: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where R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z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R</a:t>
            </a:r>
            <a:r>
              <a:rPr b="0" lang="en-US" sz="16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are ohmic resistance and radiation resistance given by the following equations: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 where 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η</a:t>
            </a:r>
            <a:r>
              <a:rPr b="0" lang="en-US" sz="14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o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 is 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characteristic impedance of free space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 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; where </a:t>
            </a: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ρ is coil material (copper) resistivity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ambria Math"/>
              </a:rPr>
              <a:t>Quality Factor, Q: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2593080" y="2133720"/>
            <a:ext cx="8915040" cy="3777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 Model: Optimal Resonance Frequency and Quality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SCMR requires that RX and TX resonating coils exhibit maximum Q factor for maximum efficiency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calculus with equation for Q (based on geometry of the coils), Q</a:t>
            </a:r>
            <a:r>
              <a:rPr b="0" lang="en-US" sz="18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max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be calculated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corresponding resonant frequency is f</a:t>
            </a:r>
            <a:r>
              <a:rPr b="0" lang="en-US" sz="18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max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which can be used to calculate the geometry of the coils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maximum efficiency: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However, for our designs with r</a:t>
            </a:r>
            <a:r>
              <a:rPr b="0" lang="en-US" sz="1800" spc="-1" strike="noStrike" baseline="-2500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in the range of millimeters, r would be a couple of centimeters which is hard to construct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22" name="Picture 3" descr=""/>
          <p:cNvPicPr/>
          <p:nvPr/>
        </p:nvPicPr>
        <p:blipFill>
          <a:blip r:embed="rId2"/>
          <a:stretch/>
        </p:blipFill>
        <p:spPr>
          <a:xfrm>
            <a:off x="5232240" y="2382840"/>
            <a:ext cx="2312640" cy="5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652</TotalTime>
  <Application>LibreOffice/5.0.6.2$Linux_X86_64 LibreOffice_project/00$Build-2</Application>
  <Paragraphs>112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2014-12-03T07:47:23Z</dcterms:created>
  <dc:creator>Waqas</dc:creator>
  <dc:language>en-US</dc:language>
  <cp:lastModifiedBy>root </cp:lastModifiedBy>
  <dcterms:modified xsi:type="dcterms:W3CDTF">2017-08-04T15:41:24Z</dcterms:modified>
  <cp:revision>243</cp:revision>
  <dc:title>Wireless Power Transmission using Strongly Coupled Magnetic Resonance (SCMR)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